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64" r:id="rId4"/>
    <p:sldId id="265" r:id="rId5"/>
    <p:sldId id="266" r:id="rId6"/>
    <p:sldId id="271" r:id="rId7"/>
    <p:sldId id="272" r:id="rId8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3672" y="-10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63EA4F-C09A-9545-8DA9-4C663AF63057}" type="doc">
      <dgm:prSet loTypeId="urn:microsoft.com/office/officeart/2008/layout/AlternatingPictureBlocks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F888828A-72A0-104B-8DE5-463E2A23912D}">
      <dgm:prSet/>
      <dgm:spPr/>
      <dgm:t>
        <a:bodyPr/>
        <a:lstStyle/>
        <a:p>
          <a:pPr rtl="0"/>
          <a:r>
            <a:rPr lang="it-IT" dirty="0" smtClean="0"/>
            <a:t>MASTER DI SECONDO LIVELLO</a:t>
          </a:r>
          <a:endParaRPr lang="it-IT" dirty="0"/>
        </a:p>
      </dgm:t>
    </dgm:pt>
    <dgm:pt modelId="{ACE0D66D-A6B4-744B-9B65-334CA1F390B5}" type="parTrans" cxnId="{720C9DF9-F133-0243-81E5-0DBAD1DD6E95}">
      <dgm:prSet/>
      <dgm:spPr/>
      <dgm:t>
        <a:bodyPr/>
        <a:lstStyle/>
        <a:p>
          <a:endParaRPr lang="it-IT" dirty="0"/>
        </a:p>
      </dgm:t>
    </dgm:pt>
    <dgm:pt modelId="{32CB25C0-5308-DC4D-A626-6D3571F27BDD}" type="sibTrans" cxnId="{720C9DF9-F133-0243-81E5-0DBAD1DD6E95}">
      <dgm:prSet/>
      <dgm:spPr/>
      <dgm:t>
        <a:bodyPr/>
        <a:lstStyle/>
        <a:p>
          <a:endParaRPr lang="it-IT" dirty="0"/>
        </a:p>
      </dgm:t>
    </dgm:pt>
    <dgm:pt modelId="{A5E67846-6EFE-3948-B690-C54C09EED0D0}">
      <dgm:prSet/>
      <dgm:spPr/>
      <dgm:t>
        <a:bodyPr/>
        <a:lstStyle/>
        <a:p>
          <a:pPr rtl="0"/>
          <a:r>
            <a:rPr lang="it-IT" dirty="0" smtClean="0"/>
            <a:t>SCUOLE DI DOTTORATO</a:t>
          </a:r>
          <a:endParaRPr lang="it-IT" dirty="0"/>
        </a:p>
      </dgm:t>
    </dgm:pt>
    <dgm:pt modelId="{392342DE-752C-AB47-B710-2ED222DA5B89}" type="parTrans" cxnId="{61FE1152-B4B4-4A49-BE81-68D0EEACE4F9}">
      <dgm:prSet/>
      <dgm:spPr/>
      <dgm:t>
        <a:bodyPr/>
        <a:lstStyle/>
        <a:p>
          <a:endParaRPr lang="it-IT" dirty="0"/>
        </a:p>
      </dgm:t>
    </dgm:pt>
    <dgm:pt modelId="{082785F8-B2E7-AE4F-B413-851500A2A0C4}" type="sibTrans" cxnId="{61FE1152-B4B4-4A49-BE81-68D0EEACE4F9}">
      <dgm:prSet/>
      <dgm:spPr/>
      <dgm:t>
        <a:bodyPr/>
        <a:lstStyle/>
        <a:p>
          <a:endParaRPr lang="it-IT" dirty="0"/>
        </a:p>
      </dgm:t>
    </dgm:pt>
    <dgm:pt modelId="{25179B6A-7845-5842-BA16-9E4C07D92F6C}">
      <dgm:prSet/>
      <dgm:spPr/>
      <dgm:t>
        <a:bodyPr/>
        <a:lstStyle/>
        <a:p>
          <a:pPr rtl="0"/>
          <a:r>
            <a:rPr lang="it-IT" dirty="0" smtClean="0"/>
            <a:t>CORSI DI PERFEZIONAMENTO E SCUOLE DI SPECIALITÀ (ES. PSICOLOGIA DELLA SALUTE; PSICOLOGIA CLINICA)</a:t>
          </a:r>
          <a:endParaRPr lang="it-IT" dirty="0"/>
        </a:p>
      </dgm:t>
    </dgm:pt>
    <dgm:pt modelId="{07B3A1E5-F738-A941-A362-D5E9AE72A0CD}" type="parTrans" cxnId="{68F19BFC-40CE-7941-A4A8-61D3B1F9820C}">
      <dgm:prSet/>
      <dgm:spPr/>
      <dgm:t>
        <a:bodyPr/>
        <a:lstStyle/>
        <a:p>
          <a:endParaRPr lang="it-IT" dirty="0"/>
        </a:p>
      </dgm:t>
    </dgm:pt>
    <dgm:pt modelId="{A0300C2B-E2DB-9F4E-9DFE-A20DA2E8B14B}" type="sibTrans" cxnId="{68F19BFC-40CE-7941-A4A8-61D3B1F9820C}">
      <dgm:prSet/>
      <dgm:spPr/>
      <dgm:t>
        <a:bodyPr/>
        <a:lstStyle/>
        <a:p>
          <a:endParaRPr lang="it-IT" dirty="0"/>
        </a:p>
      </dgm:t>
    </dgm:pt>
    <dgm:pt modelId="{418F1BE3-F6CC-9B45-AD39-B9468B78B58F}" type="pres">
      <dgm:prSet presAssocID="{4863EA4F-C09A-9545-8DA9-4C663AF6305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36A18BC-C363-8846-A2A4-872B75EA2B7E}" type="pres">
      <dgm:prSet presAssocID="{F888828A-72A0-104B-8DE5-463E2A23912D}" presName="comp" presStyleCnt="0"/>
      <dgm:spPr/>
    </dgm:pt>
    <dgm:pt modelId="{BE613FE5-0420-9444-B44D-592F53EAE4D7}" type="pres">
      <dgm:prSet presAssocID="{F888828A-72A0-104B-8DE5-463E2A23912D}" presName="rect2" presStyleLbl="node1" presStyleIdx="0" presStyleCnt="3" custScaleX="283557" custLinFactNeighborY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42B7C6-6076-084D-B01E-1D8388DD28B1}" type="pres">
      <dgm:prSet presAssocID="{F888828A-72A0-104B-8DE5-463E2A23912D}" presName="rect1" presStyleLbl="lnNode1" presStyleIdx="0" presStyleCnt="3" custAng="10800000" custFlipHor="1" custScaleX="89609" custScaleY="100787" custLinFactX="-88483" custLinFactNeighborX="-100000" custLinFactNeighborY="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  <dgm:t>
        <a:bodyPr/>
        <a:lstStyle/>
        <a:p>
          <a:endParaRPr lang="it-IT"/>
        </a:p>
      </dgm:t>
    </dgm:pt>
    <dgm:pt modelId="{8B8DC5E6-0513-1A40-933F-C7218BD591C4}" type="pres">
      <dgm:prSet presAssocID="{32CB25C0-5308-DC4D-A626-6D3571F27BDD}" presName="sibTrans" presStyleCnt="0"/>
      <dgm:spPr/>
    </dgm:pt>
    <dgm:pt modelId="{30282490-0456-5F4A-85EF-B9EB823D3725}" type="pres">
      <dgm:prSet presAssocID="{A5E67846-6EFE-3948-B690-C54C09EED0D0}" presName="comp" presStyleCnt="0"/>
      <dgm:spPr/>
    </dgm:pt>
    <dgm:pt modelId="{C6A4C7A8-623F-A842-BDD7-5ED1CC9ACF39}" type="pres">
      <dgm:prSet presAssocID="{A5E67846-6EFE-3948-B690-C54C09EED0D0}" presName="rect2" presStyleLbl="node1" presStyleIdx="1" presStyleCnt="3" custScaleX="28355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167818-07EA-784A-9278-5124A9E3E466}" type="pres">
      <dgm:prSet presAssocID="{A5E67846-6EFE-3948-B690-C54C09EED0D0}" presName="rect1" presStyleLbl="lnNode1" presStyleIdx="1" presStyleCnt="3" custFlipHor="1" custLinFactX="94765" custLinFactNeighborX="100000" custLinFactNeighborY="-155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B82FD749-4BC6-BB42-B0DD-22FF46ED09F3}" type="pres">
      <dgm:prSet presAssocID="{082785F8-B2E7-AE4F-B413-851500A2A0C4}" presName="sibTrans" presStyleCnt="0"/>
      <dgm:spPr/>
    </dgm:pt>
    <dgm:pt modelId="{07DFA589-0DBE-BF40-BE7D-87CE1F21E9B4}" type="pres">
      <dgm:prSet presAssocID="{25179B6A-7845-5842-BA16-9E4C07D92F6C}" presName="comp" presStyleCnt="0"/>
      <dgm:spPr/>
    </dgm:pt>
    <dgm:pt modelId="{2FB95E1F-5888-5346-84C1-AFDCB1B8FB22}" type="pres">
      <dgm:prSet presAssocID="{25179B6A-7845-5842-BA16-9E4C07D92F6C}" presName="rect2" presStyleLbl="node1" presStyleIdx="2" presStyleCnt="3" custScaleX="28355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FE2443A-FD06-0246-A987-E9B6859A2AB5}" type="pres">
      <dgm:prSet presAssocID="{25179B6A-7845-5842-BA16-9E4C07D92F6C}" presName="rect1" presStyleLbl="lnNode1" presStyleIdx="2" presStyleCnt="3" custLinFactX="-96336" custLinFactNeighborX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</dgm:ptLst>
  <dgm:cxnLst>
    <dgm:cxn modelId="{68F19BFC-40CE-7941-A4A8-61D3B1F9820C}" srcId="{4863EA4F-C09A-9545-8DA9-4C663AF63057}" destId="{25179B6A-7845-5842-BA16-9E4C07D92F6C}" srcOrd="2" destOrd="0" parTransId="{07B3A1E5-F738-A941-A362-D5E9AE72A0CD}" sibTransId="{A0300C2B-E2DB-9F4E-9DFE-A20DA2E8B14B}"/>
    <dgm:cxn modelId="{720C9DF9-F133-0243-81E5-0DBAD1DD6E95}" srcId="{4863EA4F-C09A-9545-8DA9-4C663AF63057}" destId="{F888828A-72A0-104B-8DE5-463E2A23912D}" srcOrd="0" destOrd="0" parTransId="{ACE0D66D-A6B4-744B-9B65-334CA1F390B5}" sibTransId="{32CB25C0-5308-DC4D-A626-6D3571F27BDD}"/>
    <dgm:cxn modelId="{D6C8D390-B5C7-DA4F-B593-B74E5AC9F864}" type="presOf" srcId="{F888828A-72A0-104B-8DE5-463E2A23912D}" destId="{BE613FE5-0420-9444-B44D-592F53EAE4D7}" srcOrd="0" destOrd="0" presId="urn:microsoft.com/office/officeart/2008/layout/AlternatingPictureBlocks"/>
    <dgm:cxn modelId="{2727D32B-4B86-8D4B-8FC4-EC9AACECFBFC}" type="presOf" srcId="{25179B6A-7845-5842-BA16-9E4C07D92F6C}" destId="{2FB95E1F-5888-5346-84C1-AFDCB1B8FB22}" srcOrd="0" destOrd="0" presId="urn:microsoft.com/office/officeart/2008/layout/AlternatingPictureBlocks"/>
    <dgm:cxn modelId="{755256B3-570E-4543-A724-243F98F36EF3}" type="presOf" srcId="{A5E67846-6EFE-3948-B690-C54C09EED0D0}" destId="{C6A4C7A8-623F-A842-BDD7-5ED1CC9ACF39}" srcOrd="0" destOrd="0" presId="urn:microsoft.com/office/officeart/2008/layout/AlternatingPictureBlocks"/>
    <dgm:cxn modelId="{61FE1152-B4B4-4A49-BE81-68D0EEACE4F9}" srcId="{4863EA4F-C09A-9545-8DA9-4C663AF63057}" destId="{A5E67846-6EFE-3948-B690-C54C09EED0D0}" srcOrd="1" destOrd="0" parTransId="{392342DE-752C-AB47-B710-2ED222DA5B89}" sibTransId="{082785F8-B2E7-AE4F-B413-851500A2A0C4}"/>
    <dgm:cxn modelId="{FF43CE4E-95B7-9E47-8BD6-33EB9464F9C3}" type="presOf" srcId="{4863EA4F-C09A-9545-8DA9-4C663AF63057}" destId="{418F1BE3-F6CC-9B45-AD39-B9468B78B58F}" srcOrd="0" destOrd="0" presId="urn:microsoft.com/office/officeart/2008/layout/AlternatingPictureBlocks"/>
    <dgm:cxn modelId="{7FCC6F35-13FC-6E43-B718-73722B03D958}" type="presParOf" srcId="{418F1BE3-F6CC-9B45-AD39-B9468B78B58F}" destId="{836A18BC-C363-8846-A2A4-872B75EA2B7E}" srcOrd="0" destOrd="0" presId="urn:microsoft.com/office/officeart/2008/layout/AlternatingPictureBlocks"/>
    <dgm:cxn modelId="{CCBF64C2-F5D1-944D-B659-2B052023EFBB}" type="presParOf" srcId="{836A18BC-C363-8846-A2A4-872B75EA2B7E}" destId="{BE613FE5-0420-9444-B44D-592F53EAE4D7}" srcOrd="0" destOrd="0" presId="urn:microsoft.com/office/officeart/2008/layout/AlternatingPictureBlocks"/>
    <dgm:cxn modelId="{78A6454F-CB51-4547-A747-CD936DDB1414}" type="presParOf" srcId="{836A18BC-C363-8846-A2A4-872B75EA2B7E}" destId="{0C42B7C6-6076-084D-B01E-1D8388DD28B1}" srcOrd="1" destOrd="0" presId="urn:microsoft.com/office/officeart/2008/layout/AlternatingPictureBlocks"/>
    <dgm:cxn modelId="{4B7C057B-285E-DE4D-8DA3-D2D6BA4072C3}" type="presParOf" srcId="{418F1BE3-F6CC-9B45-AD39-B9468B78B58F}" destId="{8B8DC5E6-0513-1A40-933F-C7218BD591C4}" srcOrd="1" destOrd="0" presId="urn:microsoft.com/office/officeart/2008/layout/AlternatingPictureBlocks"/>
    <dgm:cxn modelId="{3CD48161-7667-A74F-BCD1-7E80484F5D92}" type="presParOf" srcId="{418F1BE3-F6CC-9B45-AD39-B9468B78B58F}" destId="{30282490-0456-5F4A-85EF-B9EB823D3725}" srcOrd="2" destOrd="0" presId="urn:microsoft.com/office/officeart/2008/layout/AlternatingPictureBlocks"/>
    <dgm:cxn modelId="{96DBA1FA-EEBE-8E4C-821C-7868BC7F26E5}" type="presParOf" srcId="{30282490-0456-5F4A-85EF-B9EB823D3725}" destId="{C6A4C7A8-623F-A842-BDD7-5ED1CC9ACF39}" srcOrd="0" destOrd="0" presId="urn:microsoft.com/office/officeart/2008/layout/AlternatingPictureBlocks"/>
    <dgm:cxn modelId="{82290A75-8DA9-A841-897C-A7940E195B3E}" type="presParOf" srcId="{30282490-0456-5F4A-85EF-B9EB823D3725}" destId="{E2167818-07EA-784A-9278-5124A9E3E466}" srcOrd="1" destOrd="0" presId="urn:microsoft.com/office/officeart/2008/layout/AlternatingPictureBlocks"/>
    <dgm:cxn modelId="{B0239CD1-5DC3-E042-A3AC-FF2BA6CE6730}" type="presParOf" srcId="{418F1BE3-F6CC-9B45-AD39-B9468B78B58F}" destId="{B82FD749-4BC6-BB42-B0DD-22FF46ED09F3}" srcOrd="3" destOrd="0" presId="urn:microsoft.com/office/officeart/2008/layout/AlternatingPictureBlocks"/>
    <dgm:cxn modelId="{3AA2FCDD-429B-5A40-9090-6968C0206367}" type="presParOf" srcId="{418F1BE3-F6CC-9B45-AD39-B9468B78B58F}" destId="{07DFA589-0DBE-BF40-BE7D-87CE1F21E9B4}" srcOrd="4" destOrd="0" presId="urn:microsoft.com/office/officeart/2008/layout/AlternatingPictureBlocks"/>
    <dgm:cxn modelId="{D3409932-34A5-C246-92EA-AF2F228EB78A}" type="presParOf" srcId="{07DFA589-0DBE-BF40-BE7D-87CE1F21E9B4}" destId="{2FB95E1F-5888-5346-84C1-AFDCB1B8FB22}" srcOrd="0" destOrd="0" presId="urn:microsoft.com/office/officeart/2008/layout/AlternatingPictureBlocks"/>
    <dgm:cxn modelId="{5B173436-6B6B-5E4A-8D63-6E66F2921577}" type="presParOf" srcId="{07DFA589-0DBE-BF40-BE7D-87CE1F21E9B4}" destId="{8FE2443A-FD06-0246-A987-E9B6859A2AB5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3090B94-D95A-4B5A-87C8-D5C884C7DC0B}" type="datetimeFigureOut">
              <a:rPr lang="it-IT" smtClean="0"/>
              <a:t>31/05/2016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EC14B9C-643A-4803-AB45-FAF9D4091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06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14B9C-643A-4803-AB45-FAF9D4091C9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22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14B9C-643A-4803-AB45-FAF9D4091C9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107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14B9C-643A-4803-AB45-FAF9D4091C9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107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14B9C-643A-4803-AB45-FAF9D4091C9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107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14B9C-643A-4803-AB45-FAF9D4091C9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107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>
              <a:latin typeface="Calibri" charset="0"/>
            </a:endParaRPr>
          </a:p>
        </p:txBody>
      </p:sp>
      <p:sp>
        <p:nvSpPr>
          <p:cNvPr id="256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3EA8E4-D139-794D-97E1-567DC6BD6023}" type="slidenum">
              <a:rPr lang="it-IT">
                <a:latin typeface="Calibri" charset="0"/>
              </a:rPr>
              <a:pPr eaLnBrk="1" hangingPunct="1"/>
              <a:t>6</a:t>
            </a:fld>
            <a:endParaRPr lang="it-IT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037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14B9C-643A-4803-AB45-FAF9D4091C9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10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0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1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fld id="{60809C87-74E3-4703-A503-F413CEC26D07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1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65851" y="228600"/>
            <a:ext cx="27432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E74D-A929-411D-BFDC-C350B4841299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670561" y="1985963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670561" y="4164965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A12D-75D8-4678-B052-E18402B16BF3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E74D-A929-411D-BFDC-C350B4841299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8" y="228600"/>
            <a:ext cx="460163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7" y="2571750"/>
            <a:ext cx="4340352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368" y="273051"/>
            <a:ext cx="6129865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4" y="3733801"/>
            <a:ext cx="4340352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0C46DCC5-31C8-4A13-AC56-18A6B9A936C5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5741" y="6423586"/>
            <a:ext cx="44225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205" y="3124200"/>
            <a:ext cx="5197696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4614211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9205" y="3995737"/>
            <a:ext cx="5197696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C5F15043-CBA1-4230-8A67-1D1E68CADB16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20147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41" y="4424082"/>
            <a:ext cx="8254876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85045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5341" y="5257800"/>
            <a:ext cx="8254876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E74D-A929-411D-BFDC-C350B4841299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436283" y="4632792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6" y="228600"/>
            <a:ext cx="851622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50"/>
            <a:ext cx="8242148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6" y="3733801"/>
            <a:ext cx="8239421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9683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E6E74D-A929-411D-BFDC-C350B4841299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8" y="6235608"/>
            <a:ext cx="61974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49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069917" y="4535424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7" y="228600"/>
            <a:ext cx="56472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6" y="2571750"/>
            <a:ext cx="53555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5" y="3733801"/>
            <a:ext cx="5353739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4000" y="6235608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E6E74D-A929-411D-BFDC-C350B4841299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8" y="6235608"/>
            <a:ext cx="34542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165851" y="4534726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165851" y="2381663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070848" y="2381662"/>
            <a:ext cx="27432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0" y="3124200"/>
            <a:ext cx="414528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365248"/>
            <a:ext cx="5653492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0" y="3995737"/>
            <a:ext cx="414528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0" y="6423586"/>
            <a:ext cx="2049929" cy="365125"/>
          </a:xfrm>
        </p:spPr>
        <p:txBody>
          <a:bodyPr/>
          <a:lstStyle/>
          <a:p>
            <a:fld id="{F0E6E74D-A929-411D-BFDC-C350B4841299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0" y="6423586"/>
            <a:ext cx="40068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33815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70540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280833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B7FE-36A4-4F7F-81EE-2D2305BD1CAA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D61D-D127-4A7F-97E8-FA9462F20AA6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1029" y="954742"/>
            <a:ext cx="908424" cy="5171422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58757"/>
            <a:ext cx="9144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E74D-A929-411D-BFDC-C350B4841299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500967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7CF355-087A-AB47-BAA3-13C8465C7E31}" type="datetimeFigureOut">
              <a:rPr lang="it-IT"/>
              <a:pPr/>
              <a:t>31/05/2016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AA2E8-45EB-B74C-9E2F-EB4A741F464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13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3" y="134471"/>
            <a:ext cx="10075084" cy="995082"/>
          </a:xfrm>
        </p:spPr>
        <p:txBody>
          <a:bodyPr anchor="b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E74D-A929-411D-BFDC-C350B4841299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691" y="1129553"/>
            <a:ext cx="10078613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2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0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1" y="6425641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fld id="{F0E6E74D-A929-411D-BFDC-C350B4841299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1" y="6425641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6767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74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779495"/>
            <a:ext cx="41148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522" y="174813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78543" y="228600"/>
            <a:ext cx="1093457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124201"/>
            <a:ext cx="75184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4495801"/>
            <a:ext cx="75184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8541" y="6248775"/>
            <a:ext cx="1966259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9FE299E-0F6F-4329-81BA-F21DCAE7A261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248775"/>
            <a:ext cx="7518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4400" y="6248775"/>
            <a:ext cx="738717" cy="365125"/>
          </a:xfrm>
        </p:spPr>
        <p:txBody>
          <a:bodyPr/>
          <a:lstStyle/>
          <a:p>
            <a:fld id="{B51EACD6-A525-4B49-8009-7F09B4461B46}" type="slidenum">
              <a:rPr lang="en-US" smtClean="0"/>
              <a:t>‹N›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71483" y="3110755"/>
            <a:ext cx="34787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1" y="228600"/>
            <a:ext cx="283633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1" y="282574"/>
            <a:ext cx="856129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E74D-A929-411D-BFDC-C350B4841299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6504" y="2447366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D83F-FC51-40BA-93D1-0AAC7750DA63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70848"/>
            <a:ext cx="48768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504" y="2070848"/>
            <a:ext cx="48768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0" y="1985963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E74D-A929-411D-BFDC-C350B4841299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664690" y="4164965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5"/>
            <a:ext cx="73871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97581" y="22860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6E74D-A929-411D-BFDC-C350B4841299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633" y="1981201"/>
            <a:ext cx="10075084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0329" y="642358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0E6E74D-A929-411D-BFDC-C350B4841299}" type="datetime1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41" y="6423586"/>
            <a:ext cx="81638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242235"/>
            <a:ext cx="738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  <p:sldLayoutId id="2147483739" r:id="rId19"/>
    <p:sldLayoutId id="2147483740" r:id="rId20"/>
    <p:sldLayoutId id="2147483741" r:id="rId2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to.it/servizi/liscrizione/studenti-internazional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Documento_di_Microsoft_Word3.docx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Documento_di_Microsoft_Word2.docx"/><Relationship Id="rId11" Type="http://schemas.openxmlformats.org/officeDocument/2006/relationships/image" Target="../media/image5.jpg"/><Relationship Id="rId5" Type="http://schemas.openxmlformats.org/officeDocument/2006/relationships/image" Target="../media/image2.png"/><Relationship Id="rId10" Type="http://schemas.openxmlformats.org/officeDocument/2006/relationships/hyperlink" Target="http://www.inpa-europsy.it/" TargetMode="External"/><Relationship Id="rId4" Type="http://schemas.openxmlformats.org/officeDocument/2006/relationships/package" Target="../embeddings/Documento_di_Microsoft_Word1.docx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PSICOLOGIA DEL LAVORO E DEL BENESSERE NELLE ORGANIZZAZIONI</a:t>
            </a:r>
            <a:br>
              <a:rPr lang="it-IT" dirty="0" smtClean="0"/>
            </a:br>
            <a:r>
              <a:rPr lang="it-IT" dirty="0" smtClean="0"/>
              <a:t>A/A 2016-2017</a:t>
            </a:r>
            <a:endParaRPr lang="it-IT" i="1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294967295"/>
          </p:nvPr>
        </p:nvSpPr>
        <p:spPr>
          <a:xfrm>
            <a:off x="9753600" y="6172200"/>
            <a:ext cx="24384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706609" y="990308"/>
            <a:ext cx="4460291" cy="2198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1700" dirty="0" smtClean="0">
              <a:solidFill>
                <a:schemeClr val="bg1"/>
              </a:solidFill>
            </a:endParaRPr>
          </a:p>
          <a:p>
            <a:pPr algn="ctr"/>
            <a:endParaRPr lang="it-IT" sz="1700" dirty="0" smtClean="0">
              <a:solidFill>
                <a:schemeClr val="bg1"/>
              </a:solidFill>
            </a:endParaRPr>
          </a:p>
          <a:p>
            <a:pPr algn="ctr"/>
            <a:r>
              <a:rPr lang="it-IT" sz="1700" dirty="0" smtClean="0">
                <a:solidFill>
                  <a:schemeClr val="bg1"/>
                </a:solidFill>
              </a:rPr>
              <a:t>Dipartimento di Psicologia</a:t>
            </a:r>
          </a:p>
          <a:p>
            <a:pPr algn="ctr"/>
            <a:endParaRPr lang="it-IT" sz="1700" dirty="0" smtClean="0">
              <a:solidFill>
                <a:schemeClr val="bg1"/>
              </a:solidFill>
            </a:endParaRPr>
          </a:p>
          <a:p>
            <a:pPr algn="ctr"/>
            <a:r>
              <a:rPr lang="it-IT" sz="1700" i="1" dirty="0" smtClean="0">
                <a:solidFill>
                  <a:schemeClr val="bg1"/>
                </a:solidFill>
              </a:rPr>
              <a:t>Servizio di Orientamento, tutorato e </a:t>
            </a:r>
            <a:r>
              <a:rPr lang="it-IT" sz="1700" i="1" dirty="0" err="1" smtClean="0">
                <a:solidFill>
                  <a:schemeClr val="bg1"/>
                </a:solidFill>
              </a:rPr>
              <a:t>placement</a:t>
            </a:r>
            <a:endParaRPr lang="it-IT" sz="1700" i="1" dirty="0">
              <a:solidFill>
                <a:schemeClr val="bg1"/>
              </a:solidFill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9084235" y="268784"/>
            <a:ext cx="2719294" cy="1686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b="1" dirty="0" smtClean="0">
              <a:solidFill>
                <a:schemeClr val="accent1"/>
              </a:solidFill>
            </a:endParaRPr>
          </a:p>
          <a:p>
            <a:pPr algn="ctr"/>
            <a:endParaRPr lang="it-IT" b="1" dirty="0" smtClean="0">
              <a:solidFill>
                <a:schemeClr val="accent1"/>
              </a:solidFill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31 maggio 2016</a:t>
            </a:r>
            <a:endParaRPr lang="it-IT" dirty="0" smtClean="0">
              <a:solidFill>
                <a:schemeClr val="bg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947" y="297559"/>
            <a:ext cx="3048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85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42154" y="3053550"/>
            <a:ext cx="10631210" cy="1797884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 rtl="0"/>
            <a:r>
              <a:rPr lang="it-IT" dirty="0" smtClean="0"/>
              <a:t>Il corso di laurea magistrale in </a:t>
            </a:r>
            <a:r>
              <a:rPr lang="it-IT" b="1" dirty="0" smtClean="0">
                <a:solidFill>
                  <a:schemeClr val="accent1"/>
                </a:solidFill>
              </a:rPr>
              <a:t>PSICOLOGIA DEL LAVORO E DEL BENESSERE NELLE ORGANIZZAZIONI </a:t>
            </a:r>
            <a:r>
              <a:rPr lang="it-IT" dirty="0" smtClean="0"/>
              <a:t>prepara studenti e studentesse a lavorare nell’ambito della psicologia applicata al lavoro e alle organizzazioni</a:t>
            </a:r>
            <a:endParaRPr lang="it-IT" dirty="0"/>
          </a:p>
          <a:p>
            <a:pPr marL="0" indent="0" algn="ctr">
              <a:buNone/>
            </a:pPr>
            <a:r>
              <a:rPr lang="it-IT" sz="2100" dirty="0"/>
              <a:t>Oltre lo stereotipo…</a:t>
            </a:r>
          </a:p>
          <a:p>
            <a:pPr marL="0" indent="0" algn="ctr">
              <a:buNone/>
            </a:pPr>
            <a:r>
              <a:rPr lang="it-IT" sz="2100" dirty="0" smtClean="0"/>
              <a:t>… </a:t>
            </a:r>
            <a:r>
              <a:rPr lang="it-IT" sz="2100" dirty="0"/>
              <a:t>la/lo psicologa/o del lavoro e del benessere nelle organizzazioni è un professionista che applica le conoscenze psicologiche nei diversi contesti in cui le persone lavorano e che pone particolare attenzione </a:t>
            </a:r>
            <a:r>
              <a:rPr lang="it-IT" sz="2100" dirty="0" smtClean="0"/>
              <a:t>all’intreccio tra </a:t>
            </a:r>
            <a:r>
              <a:rPr lang="it-IT" sz="2100" dirty="0"/>
              <a:t>vita lavorativa e vita personale</a:t>
            </a:r>
            <a:r>
              <a:rPr lang="it-IT" sz="2100" dirty="0" smtClean="0"/>
              <a:t>.</a:t>
            </a:r>
          </a:p>
          <a:p>
            <a:pPr marL="0" indent="0" algn="ctr">
              <a:buNone/>
            </a:pPr>
            <a:endParaRPr lang="it-IT" sz="2100" dirty="0"/>
          </a:p>
          <a:p>
            <a:pPr marL="0" indent="0" algn="ctr">
              <a:buNone/>
            </a:pPr>
            <a:r>
              <a:rPr lang="it-IT" sz="2100" dirty="0"/>
              <a:t>http://</a:t>
            </a:r>
            <a:r>
              <a:rPr lang="it-IT" sz="2100" dirty="0" err="1"/>
              <a:t>www.psicologia.unito.it</a:t>
            </a:r>
            <a:r>
              <a:rPr lang="it-IT" sz="2100" dirty="0"/>
              <a:t>/do/</a:t>
            </a:r>
            <a:r>
              <a:rPr lang="it-IT" sz="2100" dirty="0" err="1"/>
              <a:t>home.pl</a:t>
            </a:r>
            <a:r>
              <a:rPr lang="it-IT" sz="2100" dirty="0"/>
              <a:t>/</a:t>
            </a:r>
            <a:r>
              <a:rPr lang="it-IT" sz="2100" dirty="0" err="1"/>
              <a:t>View?doc</a:t>
            </a:r>
            <a:r>
              <a:rPr lang="it-IT" sz="2100" dirty="0"/>
              <a:t>=/</a:t>
            </a:r>
            <a:r>
              <a:rPr lang="it-IT" sz="2100" dirty="0" err="1"/>
              <a:t>offerta_formativa</a:t>
            </a:r>
            <a:r>
              <a:rPr lang="it-IT" sz="2100" dirty="0"/>
              <a:t>/</a:t>
            </a:r>
            <a:r>
              <a:rPr lang="it-IT" sz="2100" dirty="0" err="1"/>
              <a:t>corsi_di_studi</a:t>
            </a:r>
            <a:r>
              <a:rPr lang="it-IT" sz="2100" dirty="0"/>
              <a:t>/magistrali/15-16/lavoro_coorte15_16.html</a:t>
            </a:r>
          </a:p>
        </p:txBody>
      </p:sp>
    </p:spTree>
    <p:extLst>
      <p:ext uri="{BB962C8B-B14F-4D97-AF65-F5344CB8AC3E}">
        <p14:creationId xmlns:p14="http://schemas.microsoft.com/office/powerpoint/2010/main" val="297165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formativi e metodi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3647" y="1566540"/>
            <a:ext cx="10324353" cy="51181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it-IT" sz="2400" dirty="0" smtClean="0"/>
              <a:t>Sviluppare le conoscenze e le competenze centrali nell’ambito della psicologia applicata, con riferimento alle diverse declinazioni della professione</a:t>
            </a:r>
            <a:r>
              <a:rPr lang="it-IT" sz="2500" dirty="0"/>
              <a:t>,</a:t>
            </a:r>
            <a:r>
              <a:rPr lang="it-IT" sz="2500" dirty="0" smtClean="0"/>
              <a:t> </a:t>
            </a:r>
            <a:r>
              <a:rPr lang="it-IT" sz="2500" dirty="0"/>
              <a:t>in tutti i contesti entro i quali la psicologia può a contribuire alla promozione dell'individuo, al miglioramento del benessere collettivo, alla tutela della salute sui luoghi di </a:t>
            </a:r>
            <a:r>
              <a:rPr lang="it-IT" sz="2500" dirty="0" smtClean="0"/>
              <a:t>lavoro.</a:t>
            </a:r>
          </a:p>
          <a:p>
            <a:pPr marL="0" lvl="0" indent="0" algn="just">
              <a:buNone/>
            </a:pPr>
            <a:endParaRPr lang="it-IT" sz="2400" dirty="0" smtClean="0"/>
          </a:p>
          <a:p>
            <a:pPr lvl="1" algn="just">
              <a:buFont typeface="Wingdings" charset="2"/>
              <a:buChar char="²"/>
            </a:pPr>
            <a:r>
              <a:rPr lang="it-IT" sz="2200" dirty="0" smtClean="0"/>
              <a:t>Lezioni, laboratori, esercitazioni.</a:t>
            </a:r>
          </a:p>
          <a:p>
            <a:pPr lvl="1" algn="just">
              <a:buFont typeface="Wingdings" charset="2"/>
              <a:buChar char="²"/>
            </a:pPr>
            <a:r>
              <a:rPr lang="it-IT" sz="2200" dirty="0" smtClean="0"/>
              <a:t>Lavori in gruppo, sviluppo di progetti, modalità didattiche interattive.</a:t>
            </a:r>
          </a:p>
          <a:p>
            <a:pPr lvl="1" algn="just">
              <a:buFont typeface="Wingdings" charset="2"/>
              <a:buChar char="²"/>
            </a:pPr>
            <a:r>
              <a:rPr lang="it-IT" sz="2200" dirty="0" smtClean="0"/>
              <a:t>Esperienze all’estero con il programma Erasmus + (per studio o per </a:t>
            </a:r>
            <a:r>
              <a:rPr lang="it-IT" sz="2200" dirty="0" err="1" smtClean="0"/>
              <a:t>traineeship</a:t>
            </a:r>
            <a:r>
              <a:rPr lang="it-IT" sz="2200" dirty="0" smtClean="0"/>
              <a:t>), tesi e/o tirocinio all’estero.</a:t>
            </a:r>
          </a:p>
          <a:p>
            <a:pPr lvl="1" algn="just">
              <a:buFont typeface="Wingdings" charset="2"/>
              <a:buChar char="²"/>
            </a:pPr>
            <a:r>
              <a:rPr lang="it-IT" sz="2200" dirty="0" smtClean="0"/>
              <a:t>Possibilità di tirocini di orientamento al conseguimento della laurea.</a:t>
            </a:r>
            <a:endParaRPr lang="it-IT" sz="2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5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Modalità di accesso: accertamento delle conoscenze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3647" y="1777999"/>
            <a:ext cx="11001067" cy="13326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 smtClean="0"/>
              <a:t>Per accedere alla prova è necessaria:</a:t>
            </a:r>
          </a:p>
          <a:p>
            <a:pPr lvl="1"/>
            <a:r>
              <a:rPr lang="it-IT" sz="1400" dirty="0" smtClean="0"/>
              <a:t>laurea </a:t>
            </a:r>
            <a:r>
              <a:rPr lang="it-IT" sz="1400" dirty="0"/>
              <a:t>triennale in Psicologia </a:t>
            </a:r>
            <a:r>
              <a:rPr lang="it-IT" sz="1400" dirty="0" smtClean="0"/>
              <a:t>conseguita </a:t>
            </a:r>
            <a:r>
              <a:rPr lang="it-IT" sz="1400" dirty="0"/>
              <a:t>presso qualsiasi Ateneo italiano o </a:t>
            </a:r>
            <a:r>
              <a:rPr lang="it-IT" sz="1400" dirty="0" smtClean="0"/>
              <a:t>estero (Ufficio Studenti Internazionali dell’Ateneo)</a:t>
            </a:r>
            <a:endParaRPr lang="it-IT" sz="1400" dirty="0">
              <a:hlinkClick r:id="rId3"/>
            </a:endParaRPr>
          </a:p>
          <a:p>
            <a:pPr lvl="1"/>
            <a:r>
              <a:rPr lang="it-IT" sz="1400" dirty="0"/>
              <a:t>laurea quinquennale in Psicologia conseguita presso qualsiasi Ateneo italiano o estero (in caso di titolo conseguito all'estero rivolgersi all' Ufficio Studenti Stranieri dell'Ateneo</a:t>
            </a:r>
            <a:r>
              <a:rPr lang="it-IT" sz="1400" dirty="0" smtClean="0"/>
              <a:t>)</a:t>
            </a:r>
            <a:endParaRPr lang="it-IT" sz="1400" dirty="0"/>
          </a:p>
          <a:p>
            <a:pPr lvl="1"/>
            <a:r>
              <a:rPr lang="it-IT" sz="1400" dirty="0"/>
              <a:t>laurea triennale o quinquennale NON in Psicologia solo se sono stati preventivamente acquisiti almeno 80 crediti in discipline psicologiche, di cui almeno 4 crediti per ciascuno dei seguenti settori scientifico disciplinari: M-PSI/01, M-PSI/02, M-PSI/03, M-PSI/04, M-PSI/05, M-PSI/06,M-PSI/07, M-PSI/08. </a:t>
            </a:r>
            <a:endParaRPr lang="it-IT" sz="1400" dirty="0" smtClean="0"/>
          </a:p>
          <a:p>
            <a:pPr marL="0" indent="0" algn="just">
              <a:buNone/>
            </a:pPr>
            <a:r>
              <a:rPr lang="it-IT" sz="1800" dirty="0" smtClean="0"/>
              <a:t>La prova di accertamento si basa su una </a:t>
            </a:r>
            <a:r>
              <a:rPr lang="it-IT" sz="1800" b="1" dirty="0" smtClean="0"/>
              <a:t>bibliografia</a:t>
            </a:r>
            <a:r>
              <a:rPr lang="it-IT" sz="1800" dirty="0" smtClean="0"/>
              <a:t> che verrà indicata nel bando (a breve disponibile) e si articola in scritto e orale. La prova scritta consta </a:t>
            </a:r>
            <a:r>
              <a:rPr lang="it-IT" sz="1800" dirty="0"/>
              <a:t>di </a:t>
            </a:r>
            <a:r>
              <a:rPr lang="it-IT" sz="1800" b="1" dirty="0"/>
              <a:t>100 domande a risposta </a:t>
            </a:r>
            <a:r>
              <a:rPr lang="it-IT" sz="1800" b="1" dirty="0" smtClean="0"/>
              <a:t>chiusa </a:t>
            </a:r>
            <a:r>
              <a:rPr lang="it-IT" sz="1800" dirty="0" smtClean="0"/>
              <a:t>(psicologia generale, sociale, del lavoro, dinamica, metodologia della ricerca, lingua inglese). </a:t>
            </a:r>
          </a:p>
          <a:p>
            <a:pPr marL="0" indent="0" algn="just">
              <a:buNone/>
            </a:pPr>
            <a:r>
              <a:rPr lang="it-IT" sz="1800" dirty="0" smtClean="0"/>
              <a:t>Gli </a:t>
            </a:r>
            <a:r>
              <a:rPr lang="it-IT" sz="1800" dirty="0"/>
              <a:t>studenti che otterranno alla prova scritta un punteggio uguale o superiore a 65/100 potranno iscriversi </a:t>
            </a:r>
            <a:r>
              <a:rPr lang="it-IT" sz="1800" dirty="0" smtClean="0"/>
              <a:t>alla Magistrale in </a:t>
            </a:r>
            <a:r>
              <a:rPr lang="it-IT" sz="1800" b="1" i="1" dirty="0" smtClean="0"/>
              <a:t>Psicologia del lavoro e del benessere nelle organizzazioni</a:t>
            </a:r>
            <a:r>
              <a:rPr lang="it-IT" sz="1800" dirty="0" smtClean="0"/>
              <a:t>. </a:t>
            </a:r>
            <a:r>
              <a:rPr lang="it-IT" sz="1800" dirty="0"/>
              <a:t>Gli studenti con punteggio da 45/100 a 64/100 potranno accedere alla prova orale. Il punteggio massimo al colloquio è di 30 punti. Si intende superata la prova se il punteggio “scritto + colloquio orale” è uguale o superiore a 60/100. </a:t>
            </a:r>
          </a:p>
          <a:p>
            <a:pPr marL="0" indent="0">
              <a:buNone/>
            </a:pPr>
            <a:endParaRPr lang="it-IT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1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Sbocchi lavorativi</a:t>
            </a: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43934" y="1434435"/>
            <a:ext cx="3934884" cy="4873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it-IT" sz="1600" dirty="0">
                <a:solidFill>
                  <a:schemeClr val="bg1"/>
                </a:solidFill>
                <a:latin typeface="Impact" charset="0"/>
              </a:rPr>
              <a:t>CONTESTI DI LAVORO:</a:t>
            </a:r>
          </a:p>
          <a:p>
            <a:pPr eaLnBrk="1" hangingPunct="1">
              <a:lnSpc>
                <a:spcPct val="150000"/>
              </a:lnSpc>
            </a:pPr>
            <a:endParaRPr lang="it-IT" sz="1600" dirty="0">
              <a:solidFill>
                <a:schemeClr val="bg1"/>
              </a:solidFill>
              <a:latin typeface="Impact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solidFill>
                  <a:schemeClr val="bg1"/>
                </a:solidFill>
                <a:latin typeface="Impact" charset="0"/>
              </a:rPr>
              <a:t>Imprese private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solidFill>
                  <a:schemeClr val="bg1"/>
                </a:solidFill>
                <a:latin typeface="Impact" charset="0"/>
              </a:rPr>
              <a:t>Enti pubblici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solidFill>
                  <a:schemeClr val="bg1"/>
                </a:solidFill>
                <a:latin typeface="Impact" charset="0"/>
              </a:rPr>
              <a:t>Enti di formazione professionale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solidFill>
                  <a:schemeClr val="bg1"/>
                </a:solidFill>
                <a:latin typeface="Impact" charset="0"/>
              </a:rPr>
              <a:t>Enti di ricerca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solidFill>
                  <a:schemeClr val="bg1"/>
                </a:solidFill>
                <a:latin typeface="Impact" charset="0"/>
              </a:rPr>
              <a:t>Agenzie per il lavoro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solidFill>
                  <a:schemeClr val="bg1"/>
                </a:solidFill>
                <a:latin typeface="Impact" charset="0"/>
              </a:rPr>
              <a:t>Agenzie interinali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solidFill>
                  <a:schemeClr val="bg1"/>
                </a:solidFill>
                <a:latin typeface="Impact" charset="0"/>
              </a:rPr>
              <a:t>Cooperative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solidFill>
                  <a:schemeClr val="bg1"/>
                </a:solidFill>
                <a:latin typeface="Impact" charset="0"/>
              </a:rPr>
              <a:t>Libera professione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solidFill>
                  <a:schemeClr val="bg1"/>
                </a:solidFill>
                <a:latin typeface="Impact" charset="0"/>
              </a:rPr>
              <a:t>Società di consulenza</a:t>
            </a:r>
          </a:p>
          <a:p>
            <a:pPr eaLnBrk="1" hangingPunct="1">
              <a:lnSpc>
                <a:spcPct val="150000"/>
              </a:lnSpc>
            </a:pPr>
            <a:endParaRPr lang="it-IT" sz="1600" dirty="0">
              <a:solidFill>
                <a:schemeClr val="bg1"/>
              </a:solidFill>
              <a:latin typeface="Impact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solidFill>
                  <a:schemeClr val="bg1"/>
                </a:solidFill>
                <a:latin typeface="Impact" charset="0"/>
              </a:rPr>
              <a:t>…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078818" y="1434435"/>
            <a:ext cx="3649133" cy="4873130"/>
          </a:xfrm>
          <a:prstGeom prst="rect">
            <a:avLst/>
          </a:prstGeom>
          <a:solidFill>
            <a:schemeClr val="accent4"/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it-IT" sz="1600">
                <a:solidFill>
                  <a:schemeClr val="bg1"/>
                </a:solidFill>
                <a:latin typeface="Impact" charset="0"/>
              </a:rPr>
              <a:t>ATTIVITÀ:</a:t>
            </a:r>
          </a:p>
          <a:p>
            <a:pPr eaLnBrk="1" hangingPunct="1">
              <a:lnSpc>
                <a:spcPct val="150000"/>
              </a:lnSpc>
            </a:pPr>
            <a:endParaRPr lang="it-IT" sz="1600">
              <a:latin typeface="Impact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it-IT" sz="1600">
                <a:latin typeface="Impact" charset="0"/>
              </a:rPr>
              <a:t>Selezione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>
                <a:latin typeface="Impact" charset="0"/>
              </a:rPr>
              <a:t>Formazione 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>
                <a:latin typeface="Impact" charset="0"/>
              </a:rPr>
              <a:t>Ricerca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>
                <a:latin typeface="Impact" charset="0"/>
              </a:rPr>
              <a:t>Ergonomia</a:t>
            </a:r>
            <a:r>
              <a:rPr lang="it-IT" sz="1600">
                <a:latin typeface="Times New Roman" charset="0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>
                <a:latin typeface="Impact" charset="0"/>
              </a:rPr>
              <a:t>Orientamento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>
                <a:latin typeface="Impact" charset="0"/>
              </a:rPr>
              <a:t>Gestione risorse umane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>
                <a:latin typeface="Impact" charset="0"/>
              </a:rPr>
              <a:t>Prevenzione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>
                <a:latin typeface="Impact" charset="0"/>
              </a:rPr>
              <a:t>Consulenza/sviluppo organizzativo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>
                <a:latin typeface="Impact" charset="0"/>
              </a:rPr>
              <a:t>Progettazione, realizzazione e valutazione di interventi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>
                <a:latin typeface="Impact" charset="0"/>
              </a:rPr>
              <a:t>…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727952" y="1434435"/>
            <a:ext cx="3839633" cy="4873130"/>
          </a:xfrm>
          <a:prstGeom prst="rect">
            <a:avLst/>
          </a:prstGeom>
          <a:solidFill>
            <a:srgbClr val="B5BB83"/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it-IT" sz="1600" dirty="0">
                <a:solidFill>
                  <a:schemeClr val="bg1"/>
                </a:solidFill>
                <a:latin typeface="Impact" charset="0"/>
              </a:rPr>
              <a:t>TEMI:</a:t>
            </a:r>
          </a:p>
          <a:p>
            <a:pPr eaLnBrk="1" hangingPunct="1">
              <a:lnSpc>
                <a:spcPct val="150000"/>
              </a:lnSpc>
            </a:pPr>
            <a:endParaRPr lang="it-IT" sz="1600" dirty="0">
              <a:latin typeface="Impact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latin typeface="Impact" charset="0"/>
              </a:rPr>
              <a:t>Comportamenti organizzativi (leadership, lavoro di gruppo, comunicazione, etc.)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latin typeface="Impact" charset="0"/>
              </a:rPr>
              <a:t>Salute e benessere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 err="1">
                <a:latin typeface="Impact" charset="0"/>
              </a:rPr>
              <a:t>Burnout</a:t>
            </a:r>
            <a:r>
              <a:rPr lang="it-IT" sz="1600" dirty="0">
                <a:latin typeface="Impact" charset="0"/>
              </a:rPr>
              <a:t>, Mobbing, Stress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latin typeface="Impact" charset="0"/>
              </a:rPr>
              <a:t>Conciliazione lavoro-vita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latin typeface="Impact" charset="0"/>
              </a:rPr>
              <a:t>Competenze 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latin typeface="Impact" charset="0"/>
              </a:rPr>
              <a:t>Transizioni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latin typeface="Impact" charset="0"/>
              </a:rPr>
              <a:t>Rapporto uomo-lavoro, usabilità strumenti, infortuni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latin typeface="Impact" charset="0"/>
              </a:rPr>
              <a:t>Marketing</a:t>
            </a:r>
          </a:p>
          <a:p>
            <a:pPr eaLnBrk="1" hangingPunct="1">
              <a:lnSpc>
                <a:spcPct val="150000"/>
              </a:lnSpc>
            </a:pPr>
            <a:r>
              <a:rPr lang="it-IT" sz="1600" dirty="0">
                <a:latin typeface="Impact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5814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02784" y="34925"/>
            <a:ext cx="9793816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it-IT">
                <a:solidFill>
                  <a:schemeClr val="bg1"/>
                </a:solidFill>
                <a:latin typeface="Impact" charset="0"/>
              </a:rPr>
              <a:t>Il «futuro» del CdLM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243509"/>
              </p:ext>
            </p:extLst>
          </p:nvPr>
        </p:nvGraphicFramePr>
        <p:xfrm>
          <a:off x="394108" y="243215"/>
          <a:ext cx="62611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Documento" r:id="rId4" imgW="6261100" imgH="3429000" progId="Word.Document.12">
                  <p:embed/>
                </p:oleObj>
              </mc:Choice>
              <mc:Fallback>
                <p:oleObj name="Documento" r:id="rId4" imgW="6261100" imgH="3429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4108" y="243215"/>
                        <a:ext cx="62611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063206"/>
              </p:ext>
            </p:extLst>
          </p:nvPr>
        </p:nvGraphicFramePr>
        <p:xfrm>
          <a:off x="394108" y="3833744"/>
          <a:ext cx="62611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Documento" r:id="rId6" imgW="6261100" imgH="1689100" progId="Word.Document.12">
                  <p:embed/>
                </p:oleObj>
              </mc:Choice>
              <mc:Fallback>
                <p:oleObj name="Documento" r:id="rId6" imgW="6261100" imgH="1689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4108" y="3833744"/>
                        <a:ext cx="6261100" cy="168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16809"/>
              </p:ext>
            </p:extLst>
          </p:nvPr>
        </p:nvGraphicFramePr>
        <p:xfrm>
          <a:off x="394108" y="5684372"/>
          <a:ext cx="62611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Documento" r:id="rId8" imgW="6261100" imgH="1079500" progId="Word.Document.12">
                  <p:embed/>
                </p:oleObj>
              </mc:Choice>
              <mc:Fallback>
                <p:oleObj name="Documento" r:id="rId8" imgW="6261100" imgH="1079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4108" y="5684372"/>
                        <a:ext cx="62611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6849638" y="1869230"/>
            <a:ext cx="5037339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GLI ESAMI A SCELTA POSSONO ESSERE INDIVIDUATI NELL’OFFERTA DIDATTICA DEL DIPARTIMENTI DI PSICOLOGIA MA ANCHE DI ALTRI CORSI DI STUDIO DELL’UNIVERSITÀ DEGLI STUDI DI TORINO. </a:t>
            </a:r>
          </a:p>
          <a:p>
            <a:pPr algn="just"/>
            <a:r>
              <a:rPr lang="it-IT" sz="1600" dirty="0" smtClean="0"/>
              <a:t> </a:t>
            </a:r>
          </a:p>
          <a:p>
            <a:pPr algn="just"/>
            <a:r>
              <a:rPr lang="it-IT" sz="1600" dirty="0" smtClean="0"/>
              <a:t>IL PERCORSO DIDATTICO COSÌ ORGANIZZATO CONSENTE LA CERTIFICAZIONE EURO-PSY. PER INFORMAZIONI SULLA CERTIFICAZIONE EUROPEA CONSULTA IL SITO DI </a:t>
            </a:r>
            <a:r>
              <a:rPr lang="it-IT" sz="1600" dirty="0" smtClean="0">
                <a:hlinkClick r:id="rId10"/>
              </a:rPr>
              <a:t>EUROPSY</a:t>
            </a:r>
            <a:endParaRPr lang="it-IT" sz="1600" dirty="0" smtClean="0"/>
          </a:p>
          <a:p>
            <a:pPr algn="just"/>
            <a:endParaRPr lang="it-IT" sz="1600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7192121" y="298597"/>
            <a:ext cx="4366644" cy="1116106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 smtClean="0">
                <a:solidFill>
                  <a:schemeClr val="bg1"/>
                </a:solidFill>
              </a:rPr>
              <a:t>PIANO DI STUDI</a:t>
            </a:r>
            <a:endParaRPr lang="it-IT" i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044848" y="5802897"/>
            <a:ext cx="50373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TIROCINIO PROFESSIONALIZZANTE DI 1000 ORE </a:t>
            </a:r>
          </a:p>
          <a:p>
            <a:pPr algn="ctr"/>
            <a:r>
              <a:rPr lang="it-IT" sz="1400" dirty="0" smtClean="0"/>
              <a:t>ESAME DI STATO </a:t>
            </a:r>
          </a:p>
          <a:p>
            <a:pPr algn="ctr"/>
            <a:r>
              <a:rPr lang="it-IT" sz="1400" dirty="0" smtClean="0"/>
              <a:t>ISCRIZIONE ALL’ORDINE DEGLI PSICOLOGI</a:t>
            </a:r>
          </a:p>
        </p:txBody>
      </p:sp>
      <p:sp>
        <p:nvSpPr>
          <p:cNvPr id="10" name="Rettangolo 9"/>
          <p:cNvSpPr/>
          <p:nvPr/>
        </p:nvSpPr>
        <p:spPr>
          <a:xfrm rot="10800000" flipH="1">
            <a:off x="6445254" y="5634826"/>
            <a:ext cx="814119" cy="924923"/>
          </a:xfrm>
          <a:prstGeom prst="rect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0000" r="-20000"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93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Dopo la laurea…</a:t>
            </a: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100024363"/>
              </p:ext>
            </p:extLst>
          </p:nvPr>
        </p:nvGraphicFramePr>
        <p:xfrm>
          <a:off x="71352" y="2401273"/>
          <a:ext cx="11701466" cy="3106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418059" y="566203"/>
            <a:ext cx="50373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TIROCINIO PROFESSIONALIZZANTE DI 1000 ORE </a:t>
            </a:r>
          </a:p>
          <a:p>
            <a:pPr algn="ctr"/>
            <a:r>
              <a:rPr lang="it-IT" sz="1400" dirty="0" smtClean="0"/>
              <a:t>ESAME DI STATO </a:t>
            </a:r>
          </a:p>
          <a:p>
            <a:pPr algn="ctr"/>
            <a:r>
              <a:rPr lang="it-IT" sz="1400" dirty="0" smtClean="0"/>
              <a:t>ISCRIZIONE ALL’ORDINE DEGLI PSICOLOGI</a:t>
            </a:r>
          </a:p>
        </p:txBody>
      </p:sp>
      <p:sp>
        <p:nvSpPr>
          <p:cNvPr id="8" name="Rettangolo 7"/>
          <p:cNvSpPr/>
          <p:nvPr/>
        </p:nvSpPr>
        <p:spPr>
          <a:xfrm rot="10800000" flipH="1">
            <a:off x="4818465" y="398132"/>
            <a:ext cx="814119" cy="924923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0000" r="-20000"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4361532"/>
      </p:ext>
    </p:extLst>
  </p:cSld>
  <p:clrMapOvr>
    <a:masterClrMapping/>
  </p:clrMapOvr>
</p:sld>
</file>

<file path=ppt/theme/theme1.xml><?xml version="1.0" encoding="utf-8"?>
<a:theme xmlns:a="http://schemas.openxmlformats.org/drawingml/2006/main" name="Vantaggio">
  <a:themeElements>
    <a:clrScheme name="Calamaio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Vantaggio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Vantaggi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Vantaggio.thmx</Template>
  <TotalTime>694</TotalTime>
  <Words>620</Words>
  <Application>Microsoft Office PowerPoint</Application>
  <PresentationFormat>Widescreen</PresentationFormat>
  <Paragraphs>94</Paragraphs>
  <Slides>7</Slides>
  <Notes>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Impact</vt:lpstr>
      <vt:lpstr>Rockwell</vt:lpstr>
      <vt:lpstr>Times New Roman</vt:lpstr>
      <vt:lpstr>Wingdings</vt:lpstr>
      <vt:lpstr>Vantaggio</vt:lpstr>
      <vt:lpstr>Documento</vt:lpstr>
      <vt:lpstr>PSICOLOGIA DEL LAVORO E DEL BENESSERE NELLE ORGANIZZAZIONI A/A 2016-2017</vt:lpstr>
      <vt:lpstr>Introduzione</vt:lpstr>
      <vt:lpstr>Obiettivi formativi e metodi</vt:lpstr>
      <vt:lpstr>Modalità di accesso: accertamento delle conoscenze</vt:lpstr>
      <vt:lpstr>Sbocchi lavorativi</vt:lpstr>
      <vt:lpstr>Presentazione standard di PowerPoint</vt:lpstr>
      <vt:lpstr>Dopo la laurea…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Orientamento Scolastico e Professionale</dc:title>
  <dc:creator>ghislieri</dc:creator>
  <cp:lastModifiedBy>Maria Bongiovanni</cp:lastModifiedBy>
  <cp:revision>51</cp:revision>
  <cp:lastPrinted>2014-05-16T13:30:06Z</cp:lastPrinted>
  <dcterms:created xsi:type="dcterms:W3CDTF">2014-03-31T12:48:28Z</dcterms:created>
  <dcterms:modified xsi:type="dcterms:W3CDTF">2016-05-31T06:54:41Z</dcterms:modified>
</cp:coreProperties>
</file>